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3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11327B76-F8D8-D749-82C4-5E6A3C1EE66E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1"/>
            <p14:sldId id="273"/>
            <p14:sldId id="272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51"/>
  </p:normalViewPr>
  <p:slideViewPr>
    <p:cSldViewPr snapToGrid="0" snapToObjects="1">
      <p:cViewPr>
        <p:scale>
          <a:sx n="106" d="100"/>
          <a:sy n="106" d="100"/>
        </p:scale>
        <p:origin x="25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9FDB24-EDDA-3644-A7F4-B668C7432759}" type="datetimeFigureOut">
              <a:rPr kumimoji="1" lang="zh-CN" altLang="en-US" smtClean="0"/>
              <a:t>2020/12/13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CC4B0-9927-1F49-AFA6-CF87865B8F8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38145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9CC4B0-9927-1F49-AFA6-CF87865B8F8D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731290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929DF-CCB1-9D44-BB2D-37EC9B18CF23}" type="datetimeFigureOut">
              <a:rPr kumimoji="1" lang="zh-CN" altLang="en-US" smtClean="0"/>
              <a:t>2020/12/13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A8D6B8C5-F3A0-FB45-BB0F-E2A4B1F5EE17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6617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929DF-CCB1-9D44-BB2D-37EC9B18CF23}" type="datetimeFigureOut">
              <a:rPr kumimoji="1" lang="zh-CN" altLang="en-US" smtClean="0"/>
              <a:t>2020/12/13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6B8C5-F3A0-FB45-BB0F-E2A4B1F5EE1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0469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929DF-CCB1-9D44-BB2D-37EC9B18CF23}" type="datetimeFigureOut">
              <a:rPr kumimoji="1" lang="zh-CN" altLang="en-US" smtClean="0"/>
              <a:t>2020/12/13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6B8C5-F3A0-FB45-BB0F-E2A4B1F5EE1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36554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929DF-CCB1-9D44-BB2D-37EC9B18CF23}" type="datetimeFigureOut">
              <a:rPr kumimoji="1" lang="zh-CN" altLang="en-US" smtClean="0"/>
              <a:t>2020/12/13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6B8C5-F3A0-FB45-BB0F-E2A4B1F5EE17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67029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929DF-CCB1-9D44-BB2D-37EC9B18CF23}" type="datetimeFigureOut">
              <a:rPr kumimoji="1" lang="zh-CN" altLang="en-US" smtClean="0"/>
              <a:t>2020/12/13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6B8C5-F3A0-FB45-BB0F-E2A4B1F5EE1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62906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929DF-CCB1-9D44-BB2D-37EC9B18CF23}" type="datetimeFigureOut">
              <a:rPr kumimoji="1" lang="zh-CN" altLang="en-US" smtClean="0"/>
              <a:t>2020/12/13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6B8C5-F3A0-FB45-BB0F-E2A4B1F5EE17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63678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929DF-CCB1-9D44-BB2D-37EC9B18CF23}" type="datetimeFigureOut">
              <a:rPr kumimoji="1" lang="zh-CN" altLang="en-US" smtClean="0"/>
              <a:t>2020/12/13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6B8C5-F3A0-FB45-BB0F-E2A4B1F5EE1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683225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929DF-CCB1-9D44-BB2D-37EC9B18CF23}" type="datetimeFigureOut">
              <a:rPr kumimoji="1" lang="zh-CN" altLang="en-US" smtClean="0"/>
              <a:t>2020/12/13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6B8C5-F3A0-FB45-BB0F-E2A4B1F5EE17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5199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929DF-CCB1-9D44-BB2D-37EC9B18CF23}" type="datetimeFigureOut">
              <a:rPr kumimoji="1" lang="zh-CN" altLang="en-US" smtClean="0"/>
              <a:t>2020/12/13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6B8C5-F3A0-FB45-BB0F-E2A4B1F5EE1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794167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929DF-CCB1-9D44-BB2D-37EC9B18CF23}" type="datetimeFigureOut">
              <a:rPr kumimoji="1" lang="zh-CN" altLang="en-US" smtClean="0"/>
              <a:t>2020/12/13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6B8C5-F3A0-FB45-BB0F-E2A4B1F5EE1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123775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3929DF-CCB1-9D44-BB2D-37EC9B18CF23}" type="datetimeFigureOut">
              <a:rPr kumimoji="1" lang="zh-CN" altLang="en-US" smtClean="0"/>
              <a:t>2020/12/13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6B8C5-F3A0-FB45-BB0F-E2A4B1F5EE1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32215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133929DF-CCB1-9D44-BB2D-37EC9B18CF23}" type="datetimeFigureOut">
              <a:rPr kumimoji="1" lang="zh-CN" altLang="en-US" smtClean="0"/>
              <a:t>2020/12/13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D6B8C5-F3A0-FB45-BB0F-E2A4B1F5EE17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9029409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44488" algn="l" defTabSz="914400" rtl="0" eaLnBrk="1" latinLnBrk="0" hangingPunct="1">
        <a:lnSpc>
          <a:spcPct val="120000"/>
        </a:lnSpc>
        <a:spcBef>
          <a:spcPts val="10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13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4448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AD628B-1031-6B44-BE5B-E408871B01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30377" y="1792705"/>
            <a:ext cx="6268453" cy="3672305"/>
          </a:xfrm>
        </p:spPr>
        <p:txBody>
          <a:bodyPr>
            <a:normAutofit fontScale="90000"/>
          </a:bodyPr>
          <a:lstStyle/>
          <a:p>
            <a:r>
              <a:rPr kumimoji="1" lang="en-US" altLang="zh-CN" sz="6600" spc="0" dirty="0">
                <a:latin typeface="Roboto" panose="02000000000000000000" pitchFamily="2" charset="0"/>
                <a:ea typeface="Roboto" panose="02000000000000000000" pitchFamily="2" charset="0"/>
              </a:rPr>
              <a:t>WHERE</a:t>
            </a:r>
            <a:r>
              <a:rPr kumimoji="1" lang="zh-CN" altLang="en-US" sz="6600" spc="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kumimoji="1" lang="en-US" altLang="zh-CN" sz="6600" spc="0" dirty="0">
                <a:latin typeface="Roboto" panose="02000000000000000000" pitchFamily="2" charset="0"/>
                <a:ea typeface="Roboto" panose="02000000000000000000" pitchFamily="2" charset="0"/>
              </a:rPr>
              <a:t>TO</a:t>
            </a:r>
            <a:r>
              <a:rPr kumimoji="1" lang="zh-CN" altLang="en-US" sz="6600" spc="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kumimoji="1" lang="en-US" altLang="zh-CN" sz="6600" spc="0" dirty="0">
                <a:latin typeface="Roboto" panose="02000000000000000000" pitchFamily="2" charset="0"/>
                <a:ea typeface="Roboto" panose="02000000000000000000" pitchFamily="2" charset="0"/>
              </a:rPr>
              <a:t>LOCATE</a:t>
            </a:r>
            <a:br>
              <a:rPr kumimoji="1" lang="en-US" altLang="zh-CN" sz="6600" spc="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kumimoji="1" lang="en-US" altLang="zh-CN" sz="6600" spc="0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kumimoji="1" lang="zh-CN" altLang="en-US" sz="6600" spc="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kumimoji="1" lang="en-US" altLang="zh-CN" sz="6600" spc="0" dirty="0">
                <a:latin typeface="Roboto" panose="02000000000000000000" pitchFamily="2" charset="0"/>
                <a:ea typeface="Roboto" panose="02000000000000000000" pitchFamily="2" charset="0"/>
              </a:rPr>
              <a:t>NEW</a:t>
            </a:r>
            <a:r>
              <a:rPr kumimoji="1" lang="zh-CN" altLang="en-US" sz="6600" spc="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kumimoji="1" lang="en-US" altLang="zh-CN" sz="6600" spc="0" dirty="0">
                <a:latin typeface="Roboto" panose="02000000000000000000" pitchFamily="2" charset="0"/>
                <a:ea typeface="Roboto" panose="02000000000000000000" pitchFamily="2" charset="0"/>
              </a:rPr>
              <a:t>RESTAURANT</a:t>
            </a:r>
            <a:endParaRPr kumimoji="1" lang="zh-CN" altLang="en-US" sz="6600" spc="0" dirty="0"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704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">
            <a:extLst>
              <a:ext uri="{FF2B5EF4-FFF2-40B4-BE49-F238E27FC236}">
                <a16:creationId xmlns:a16="http://schemas.microsoft.com/office/drawing/2014/main" id="{4F56CD56-EB1F-4545-A618-626F29CF9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</p:spPr>
        <p:txBody>
          <a:bodyPr/>
          <a:lstStyle/>
          <a:p>
            <a:pPr algn="ctr"/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Universities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British</a:t>
            </a:r>
            <a:r>
              <a:rPr kumimoji="1" lang="zh-CN" altLang="en-US" dirty="0"/>
              <a:t> </a:t>
            </a:r>
            <a:r>
              <a:rPr kumimoji="1" lang="en-US" altLang="zh-CN" dirty="0"/>
              <a:t>Columbia</a:t>
            </a:r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AF97DC0-5EB6-A549-9CB8-1016D585E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0707" y="2064148"/>
            <a:ext cx="6248400" cy="3759200"/>
          </a:xfrm>
          <a:prstGeom prst="rect">
            <a:avLst/>
          </a:prstGeom>
        </p:spPr>
      </p:pic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0108BE80-D943-A448-AAEF-0F33843561A5}"/>
              </a:ext>
            </a:extLst>
          </p:cNvPr>
          <p:cNvSpPr txBox="1">
            <a:spLocks/>
          </p:cNvSpPr>
          <p:nvPr/>
        </p:nvSpPr>
        <p:spPr>
          <a:xfrm>
            <a:off x="2129589" y="2064148"/>
            <a:ext cx="2677361" cy="20626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68</a:t>
            </a:r>
            <a:r>
              <a:rPr kumimoji="1" lang="zh-CN" altLang="en-US" dirty="0"/>
              <a:t> </a:t>
            </a:r>
            <a:r>
              <a:rPr kumimoji="1" lang="en-US" altLang="zh-CN" dirty="0"/>
              <a:t>Asian-flavor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restaurants</a:t>
            </a:r>
            <a:r>
              <a:rPr kumimoji="1" lang="zh-CN" altLang="en-US" dirty="0"/>
              <a:t> </a:t>
            </a:r>
            <a:r>
              <a:rPr kumimoji="1" lang="en-US" altLang="zh-CN" dirty="0"/>
              <a:t>around.</a:t>
            </a:r>
          </a:p>
          <a:p>
            <a:r>
              <a:rPr kumimoji="1" lang="en-US" altLang="zh-CN" dirty="0"/>
              <a:t>Among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them,</a:t>
            </a:r>
            <a:r>
              <a:rPr kumimoji="1" lang="zh-CN" altLang="en-US" dirty="0"/>
              <a:t> </a:t>
            </a:r>
            <a:r>
              <a:rPr kumimoji="1" lang="en-US" altLang="zh-CN" dirty="0"/>
              <a:t>10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Chinese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restaurants.</a:t>
            </a:r>
            <a:endParaRPr kumimoji="1" lang="zh-CN" altLang="en-US" dirty="0"/>
          </a:p>
        </p:txBody>
      </p:sp>
      <p:sp>
        <p:nvSpPr>
          <p:cNvPr id="12" name="内容占位符 2">
            <a:extLst>
              <a:ext uri="{FF2B5EF4-FFF2-40B4-BE49-F238E27FC236}">
                <a16:creationId xmlns:a16="http://schemas.microsoft.com/office/drawing/2014/main" id="{1DEE9C6C-57B3-074E-9D1F-6A49C24FA7E6}"/>
              </a:ext>
            </a:extLst>
          </p:cNvPr>
          <p:cNvSpPr txBox="1">
            <a:spLocks/>
          </p:cNvSpPr>
          <p:nvPr/>
        </p:nvSpPr>
        <p:spPr>
          <a:xfrm>
            <a:off x="2129589" y="4296401"/>
            <a:ext cx="2677361" cy="20626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1800" i="1" dirty="0"/>
              <a:t>Blue</a:t>
            </a:r>
            <a:r>
              <a:rPr kumimoji="1" lang="zh-CN" altLang="en-US" sz="1800" i="1" dirty="0"/>
              <a:t> </a:t>
            </a:r>
            <a:r>
              <a:rPr kumimoji="1" lang="en-US" altLang="zh-CN" sz="1800" i="1" dirty="0"/>
              <a:t>circle:</a:t>
            </a:r>
            <a:r>
              <a:rPr kumimoji="1" lang="zh-CN" altLang="en-US" sz="1800" i="1" dirty="0"/>
              <a:t> </a:t>
            </a:r>
            <a:r>
              <a:rPr kumimoji="1" lang="en-US" altLang="zh-CN" sz="1800" i="1" dirty="0"/>
              <a:t>Asian-flavor</a:t>
            </a:r>
            <a:r>
              <a:rPr kumimoji="1" lang="zh-CN" altLang="en-US" sz="1800" i="1" dirty="0"/>
              <a:t> </a:t>
            </a:r>
            <a:r>
              <a:rPr kumimoji="1" lang="en-US" altLang="zh-CN" sz="1800" i="1" dirty="0"/>
              <a:t>restaurants</a:t>
            </a:r>
          </a:p>
          <a:p>
            <a:r>
              <a:rPr kumimoji="1" lang="en-US" altLang="zh-CN" sz="1800" i="1" dirty="0"/>
              <a:t>Red</a:t>
            </a:r>
            <a:r>
              <a:rPr kumimoji="1" lang="zh-CN" altLang="en-US" sz="1800" i="1" dirty="0"/>
              <a:t> </a:t>
            </a:r>
            <a:r>
              <a:rPr kumimoji="1" lang="en-US" altLang="zh-CN" sz="1800" i="1" dirty="0"/>
              <a:t>circle:</a:t>
            </a:r>
            <a:r>
              <a:rPr kumimoji="1" lang="zh-CN" altLang="en-US" sz="1800" i="1" dirty="0"/>
              <a:t> </a:t>
            </a:r>
            <a:r>
              <a:rPr kumimoji="1" lang="en-US" altLang="zh-CN" sz="1800" i="1" dirty="0"/>
              <a:t>Chinese</a:t>
            </a:r>
            <a:r>
              <a:rPr kumimoji="1" lang="zh-CN" altLang="en-US" sz="1800" i="1" dirty="0"/>
              <a:t> </a:t>
            </a:r>
            <a:r>
              <a:rPr kumimoji="1" lang="en-US" altLang="zh-CN" sz="1800" i="1" dirty="0"/>
              <a:t>restaurants</a:t>
            </a:r>
            <a:endParaRPr kumimoji="1" lang="zh-CN" altLang="en-US" sz="1800" i="1" dirty="0"/>
          </a:p>
        </p:txBody>
      </p:sp>
    </p:spTree>
    <p:extLst>
      <p:ext uri="{BB962C8B-B14F-4D97-AF65-F5344CB8AC3E}">
        <p14:creationId xmlns:p14="http://schemas.microsoft.com/office/powerpoint/2010/main" val="400702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A3FD8D-149A-6A4C-8235-50CBC2CD8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/>
              <a:t>Data</a:t>
            </a:r>
            <a:r>
              <a:rPr kumimoji="1" lang="zh-CN" altLang="en-US" dirty="0"/>
              <a:t> </a:t>
            </a:r>
            <a:r>
              <a:rPr kumimoji="1" lang="en-US" altLang="zh-CN" dirty="0"/>
              <a:t>Analysis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1C78C9-7A91-4045-AD1F-1495AECD7E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3599" y="2052115"/>
            <a:ext cx="7796540" cy="2592073"/>
          </a:xfrm>
        </p:spPr>
        <p:txBody>
          <a:bodyPr>
            <a:normAutofit/>
          </a:bodyPr>
          <a:lstStyle/>
          <a:p>
            <a:r>
              <a:rPr kumimoji="1" lang="en-US" altLang="zh-CN" dirty="0"/>
              <a:t>Which</a:t>
            </a:r>
            <a:r>
              <a:rPr kumimoji="1" lang="zh-CN" altLang="en-US" dirty="0"/>
              <a:t> </a:t>
            </a:r>
            <a:r>
              <a:rPr kumimoji="1" lang="en-US" altLang="zh-CN" dirty="0"/>
              <a:t>street</a:t>
            </a:r>
            <a:r>
              <a:rPr kumimoji="1" lang="zh-CN" altLang="en-US" dirty="0"/>
              <a:t> </a:t>
            </a:r>
            <a:r>
              <a:rPr kumimoji="1" lang="en-US" altLang="zh-CN" dirty="0"/>
              <a:t>has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high</a:t>
            </a:r>
            <a:r>
              <a:rPr kumimoji="1" lang="zh-CN" altLang="en-US" dirty="0"/>
              <a:t> </a:t>
            </a:r>
            <a:r>
              <a:rPr kumimoji="1" lang="en-US" altLang="zh-CN" dirty="0"/>
              <a:t>density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Asian-flavor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restaurants</a:t>
            </a:r>
            <a:r>
              <a:rPr kumimoji="1" lang="zh-CN" altLang="en-US" dirty="0"/>
              <a:t> </a:t>
            </a:r>
            <a:r>
              <a:rPr kumimoji="1" lang="en-US" altLang="zh-CN" dirty="0"/>
              <a:t>while,</a:t>
            </a:r>
            <a:r>
              <a:rPr kumimoji="1" lang="zh-CN" altLang="en-US" dirty="0"/>
              <a:t> </a:t>
            </a:r>
            <a:r>
              <a:rPr kumimoji="1" lang="en-US" altLang="zh-CN" dirty="0"/>
              <a:t>ideally,</a:t>
            </a:r>
            <a:r>
              <a:rPr kumimoji="1" lang="zh-CN" altLang="en-US" dirty="0"/>
              <a:t> </a:t>
            </a:r>
            <a:r>
              <a:rPr kumimoji="1" lang="en-US" altLang="zh-CN" dirty="0"/>
              <a:t>not</a:t>
            </a:r>
            <a:r>
              <a:rPr kumimoji="1" lang="zh-CN" altLang="en-US" dirty="0"/>
              <a:t> </a:t>
            </a:r>
            <a:r>
              <a:rPr kumimoji="1" lang="en-US" altLang="zh-CN" dirty="0"/>
              <a:t>many</a:t>
            </a:r>
            <a:r>
              <a:rPr kumimoji="1" lang="zh-CN" altLang="en-US" dirty="0"/>
              <a:t> </a:t>
            </a:r>
            <a:r>
              <a:rPr kumimoji="1" lang="en-US" altLang="zh-CN" dirty="0"/>
              <a:t>Chinese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restaurants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there?</a:t>
            </a:r>
          </a:p>
          <a:p>
            <a:r>
              <a:rPr kumimoji="1" lang="en-US" altLang="zh-CN" dirty="0"/>
              <a:t>Which</a:t>
            </a:r>
            <a:r>
              <a:rPr kumimoji="1" lang="zh-CN" altLang="en-US" dirty="0"/>
              <a:t> </a:t>
            </a:r>
            <a:r>
              <a:rPr kumimoji="1" lang="en-US" altLang="zh-CN" dirty="0"/>
              <a:t>street</a:t>
            </a:r>
            <a:r>
              <a:rPr kumimoji="1" lang="zh-CN" altLang="en-US" dirty="0"/>
              <a:t> </a:t>
            </a:r>
            <a:r>
              <a:rPr kumimoji="1" lang="en-US" altLang="zh-CN" dirty="0"/>
              <a:t>is</a:t>
            </a:r>
            <a:r>
              <a:rPr kumimoji="1" lang="zh-CN" altLang="en-US" dirty="0"/>
              <a:t> </a:t>
            </a:r>
            <a:r>
              <a:rPr kumimoji="1" lang="en-US" altLang="zh-CN" dirty="0"/>
              <a:t>closet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campus?</a:t>
            </a:r>
          </a:p>
        </p:txBody>
      </p:sp>
    </p:spTree>
    <p:extLst>
      <p:ext uri="{BB962C8B-B14F-4D97-AF65-F5344CB8AC3E}">
        <p14:creationId xmlns:p14="http://schemas.microsoft.com/office/powerpoint/2010/main" val="4712883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A3FD8D-149A-6A4C-8235-50CBC2CD8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University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Toronto</a:t>
            </a:r>
            <a:endParaRPr kumimoji="1"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5296A86-2BC3-124C-AA63-DA619E9817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0664" y="1885285"/>
            <a:ext cx="6299200" cy="3797300"/>
          </a:xfrm>
          <a:prstGeom prst="rect">
            <a:avLst/>
          </a:prstGeom>
        </p:spPr>
      </p:pic>
      <p:sp>
        <p:nvSpPr>
          <p:cNvPr id="8" name="内容占位符 2">
            <a:extLst>
              <a:ext uri="{FF2B5EF4-FFF2-40B4-BE49-F238E27FC236}">
                <a16:creationId xmlns:a16="http://schemas.microsoft.com/office/drawing/2014/main" id="{57E138AE-5CE8-4D4D-8390-B4F3906D7B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60357" y="5780770"/>
            <a:ext cx="8205538" cy="1077230"/>
          </a:xfrm>
        </p:spPr>
        <p:txBody>
          <a:bodyPr>
            <a:normAutofit/>
          </a:bodyPr>
          <a:lstStyle/>
          <a:p>
            <a:r>
              <a:rPr kumimoji="1" lang="en-US" altLang="zh-CN" sz="1600" i="1" dirty="0"/>
              <a:t>Blue</a:t>
            </a:r>
            <a:r>
              <a:rPr kumimoji="1" lang="zh-CN" altLang="en-US" sz="1600" i="1" dirty="0"/>
              <a:t> </a:t>
            </a:r>
            <a:r>
              <a:rPr kumimoji="1" lang="en-US" altLang="zh-CN" sz="1600" i="1" dirty="0"/>
              <a:t>circle:</a:t>
            </a:r>
            <a:r>
              <a:rPr kumimoji="1" lang="zh-CN" altLang="en-US" sz="1600" i="1" dirty="0"/>
              <a:t> </a:t>
            </a:r>
            <a:r>
              <a:rPr kumimoji="1" lang="en-US" altLang="zh-CN" sz="1600" i="1" dirty="0"/>
              <a:t>Asian-flavor</a:t>
            </a:r>
            <a:r>
              <a:rPr kumimoji="1" lang="zh-CN" altLang="en-US" sz="1600" i="1" dirty="0"/>
              <a:t> </a:t>
            </a:r>
            <a:r>
              <a:rPr kumimoji="1" lang="en-US" altLang="zh-CN" sz="1600" i="1" dirty="0"/>
              <a:t>restaurants</a:t>
            </a:r>
            <a:r>
              <a:rPr kumimoji="1" lang="zh-CN" altLang="en-US" sz="1600" i="1" dirty="0"/>
              <a:t>                 </a:t>
            </a:r>
            <a:r>
              <a:rPr kumimoji="1" lang="en-US" altLang="zh-CN" sz="1600" i="1" dirty="0"/>
              <a:t>Red</a:t>
            </a:r>
            <a:r>
              <a:rPr kumimoji="1" lang="zh-CN" altLang="en-US" sz="1600" i="1" dirty="0"/>
              <a:t> </a:t>
            </a:r>
            <a:r>
              <a:rPr kumimoji="1" lang="en-US" altLang="zh-CN" sz="1600" i="1" dirty="0"/>
              <a:t>circle:</a:t>
            </a:r>
            <a:r>
              <a:rPr kumimoji="1" lang="zh-CN" altLang="en-US" sz="1600" i="1" dirty="0"/>
              <a:t> </a:t>
            </a:r>
            <a:r>
              <a:rPr kumimoji="1" lang="en-US" altLang="zh-CN" sz="1600" i="1" dirty="0"/>
              <a:t>Chinese</a:t>
            </a:r>
            <a:r>
              <a:rPr kumimoji="1" lang="zh-CN" altLang="en-US" sz="1600" i="1" dirty="0"/>
              <a:t> </a:t>
            </a:r>
            <a:r>
              <a:rPr kumimoji="1" lang="en-US" altLang="zh-CN" sz="1600" i="1" dirty="0"/>
              <a:t>restaurants</a:t>
            </a:r>
          </a:p>
          <a:p>
            <a:r>
              <a:rPr kumimoji="1" lang="en-US" altLang="zh-CN" sz="1600" i="1" dirty="0"/>
              <a:t>Yellow:</a:t>
            </a:r>
            <a:r>
              <a:rPr kumimoji="1" lang="zh-CN" altLang="en-US" sz="1600" i="1" dirty="0"/>
              <a:t> </a:t>
            </a:r>
            <a:r>
              <a:rPr kumimoji="1" lang="en-US" altLang="zh-CN" sz="1600" i="1" dirty="0"/>
              <a:t>the</a:t>
            </a:r>
            <a:r>
              <a:rPr kumimoji="1" lang="zh-CN" altLang="en-US" sz="1600" i="1" dirty="0"/>
              <a:t> </a:t>
            </a:r>
            <a:r>
              <a:rPr kumimoji="1" lang="en-US" altLang="zh-CN" sz="1600" i="1" dirty="0"/>
              <a:t>center</a:t>
            </a:r>
            <a:r>
              <a:rPr kumimoji="1" lang="zh-CN" altLang="en-US" sz="1600" i="1" dirty="0"/>
              <a:t> </a:t>
            </a:r>
            <a:r>
              <a:rPr kumimoji="1" lang="en-US" altLang="zh-CN" sz="1600" i="1" dirty="0"/>
              <a:t>of</a:t>
            </a:r>
            <a:r>
              <a:rPr kumimoji="1" lang="zh-CN" altLang="en-US" sz="1600" i="1" dirty="0"/>
              <a:t> </a:t>
            </a:r>
            <a:r>
              <a:rPr kumimoji="1" lang="en-US" altLang="zh-CN" sz="1600" i="1" dirty="0"/>
              <a:t>clusters</a:t>
            </a:r>
            <a:r>
              <a:rPr kumimoji="1" lang="zh-CN" altLang="en-US" sz="1600" i="1" dirty="0"/>
              <a:t>                      </a:t>
            </a:r>
            <a:r>
              <a:rPr kumimoji="1" lang="en-US" altLang="zh-CN" sz="1600" i="1" dirty="0"/>
              <a:t>Gray:</a:t>
            </a:r>
            <a:r>
              <a:rPr kumimoji="1" lang="zh-CN" altLang="en-US" sz="1600" i="1" dirty="0"/>
              <a:t> </a:t>
            </a:r>
            <a:r>
              <a:rPr kumimoji="1" lang="en-US" altLang="zh-CN" sz="1600" i="1" dirty="0"/>
              <a:t>The</a:t>
            </a:r>
            <a:r>
              <a:rPr kumimoji="1" lang="zh-CN" altLang="en-US" sz="1600" i="1" dirty="0"/>
              <a:t> </a:t>
            </a:r>
            <a:r>
              <a:rPr kumimoji="1" lang="en-US" altLang="zh-CN" sz="1600" i="1" dirty="0"/>
              <a:t>best</a:t>
            </a:r>
            <a:r>
              <a:rPr kumimoji="1" lang="zh-CN" altLang="en-US" sz="1600" i="1" dirty="0"/>
              <a:t> </a:t>
            </a:r>
            <a:r>
              <a:rPr kumimoji="1" lang="en-US" altLang="zh-CN" sz="1600" i="1" dirty="0"/>
              <a:t>location</a:t>
            </a:r>
            <a:r>
              <a:rPr kumimoji="1" lang="zh-CN" altLang="en-US" sz="1600" i="1" dirty="0"/>
              <a:t> </a:t>
            </a:r>
            <a:r>
              <a:rPr kumimoji="1" lang="en-US" altLang="zh-CN" sz="1600" i="1" dirty="0"/>
              <a:t>candidates</a:t>
            </a:r>
            <a:endParaRPr kumimoji="1" lang="zh-CN" altLang="en-US" sz="1600" i="1" dirty="0"/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F2B388A5-BB09-724C-8253-F40B6FA97DCB}"/>
              </a:ext>
            </a:extLst>
          </p:cNvPr>
          <p:cNvSpPr txBox="1">
            <a:spLocks/>
          </p:cNvSpPr>
          <p:nvPr/>
        </p:nvSpPr>
        <p:spPr>
          <a:xfrm>
            <a:off x="1552073" y="2076179"/>
            <a:ext cx="2815390" cy="33861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15</a:t>
            </a:r>
            <a:r>
              <a:rPr kumimoji="1" lang="zh-CN" altLang="en-US" dirty="0"/>
              <a:t> </a:t>
            </a:r>
            <a:r>
              <a:rPr kumimoji="1" lang="en-US" altLang="zh-CN" dirty="0"/>
              <a:t>locations</a:t>
            </a:r>
            <a:r>
              <a:rPr kumimoji="1" lang="zh-CN" altLang="en-US" dirty="0"/>
              <a:t> </a:t>
            </a:r>
            <a:r>
              <a:rPr kumimoji="1" lang="en-US" altLang="zh-CN" dirty="0"/>
              <a:t>meet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requirements:</a:t>
            </a:r>
          </a:p>
          <a:p>
            <a:r>
              <a:rPr kumimoji="1" lang="en-US" altLang="zh-CN" dirty="0"/>
              <a:t>More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than</a:t>
            </a:r>
            <a:r>
              <a:rPr kumimoji="1" lang="zh-CN" altLang="en-US" dirty="0"/>
              <a:t> </a:t>
            </a:r>
            <a:r>
              <a:rPr kumimoji="1" lang="en-US" altLang="zh-CN" dirty="0"/>
              <a:t>one</a:t>
            </a:r>
            <a:r>
              <a:rPr kumimoji="1" lang="zh-CN" altLang="en-US" dirty="0"/>
              <a:t> </a:t>
            </a:r>
            <a:r>
              <a:rPr kumimoji="1" lang="en-US" altLang="zh-CN" dirty="0"/>
              <a:t>Asian-flavor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restaurants</a:t>
            </a:r>
          </a:p>
          <a:p>
            <a:r>
              <a:rPr kumimoji="1" lang="en-US" altLang="zh-CN" dirty="0"/>
              <a:t>Have</a:t>
            </a:r>
            <a:r>
              <a:rPr kumimoji="1" lang="zh-CN" altLang="en-US" dirty="0"/>
              <a:t> </a:t>
            </a:r>
            <a:r>
              <a:rPr kumimoji="1" lang="en-US" altLang="zh-CN" dirty="0"/>
              <a:t>no</a:t>
            </a:r>
            <a:r>
              <a:rPr kumimoji="1" lang="zh-CN" altLang="en-US" dirty="0"/>
              <a:t> </a:t>
            </a:r>
            <a:r>
              <a:rPr kumimoji="1" lang="en-US" altLang="zh-CN" dirty="0"/>
              <a:t>access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Chinese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restaurants</a:t>
            </a:r>
            <a:r>
              <a:rPr kumimoji="1" lang="zh-CN" altLang="en-US" dirty="0"/>
              <a:t> </a:t>
            </a:r>
            <a:r>
              <a:rPr kumimoji="1" lang="en-US" altLang="zh-CN" dirty="0"/>
              <a:t>within</a:t>
            </a:r>
            <a:r>
              <a:rPr kumimoji="1" lang="zh-CN" altLang="en-US" dirty="0"/>
              <a:t> </a:t>
            </a:r>
            <a:r>
              <a:rPr kumimoji="1" lang="en-US" altLang="zh-CN" dirty="0"/>
              <a:t>500</a:t>
            </a:r>
            <a:r>
              <a:rPr kumimoji="1" lang="zh-CN" altLang="en-US" dirty="0"/>
              <a:t> </a:t>
            </a:r>
            <a:r>
              <a:rPr kumimoji="1" lang="en-US" altLang="zh-CN" dirty="0"/>
              <a:t>meters.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278181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A3FD8D-149A-6A4C-8235-50CBC2CD89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University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British</a:t>
            </a:r>
            <a:r>
              <a:rPr kumimoji="1" lang="zh-CN" altLang="en-US" dirty="0"/>
              <a:t> </a:t>
            </a:r>
            <a:r>
              <a:rPr kumimoji="1" lang="en-US" altLang="zh-CN" dirty="0"/>
              <a:t>Columbia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4AB9E2C-B6F5-9B4A-B537-110AF305E3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0919" y="2001987"/>
            <a:ext cx="6286500" cy="3759200"/>
          </a:xfrm>
          <a:prstGeom prst="rect">
            <a:avLst/>
          </a:prstGeom>
        </p:spPr>
      </p:pic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A845EDBC-15DF-A748-B6B3-685F0E55D8F1}"/>
              </a:ext>
            </a:extLst>
          </p:cNvPr>
          <p:cNvSpPr txBox="1">
            <a:spLocks/>
          </p:cNvSpPr>
          <p:nvPr/>
        </p:nvSpPr>
        <p:spPr>
          <a:xfrm>
            <a:off x="1660357" y="5780770"/>
            <a:ext cx="8205538" cy="107723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1600" i="1"/>
              <a:t>Blue</a:t>
            </a:r>
            <a:r>
              <a:rPr kumimoji="1" lang="zh-CN" altLang="en-US" sz="1600" i="1"/>
              <a:t> </a:t>
            </a:r>
            <a:r>
              <a:rPr kumimoji="1" lang="en-US" altLang="zh-CN" sz="1600" i="1"/>
              <a:t>circle:</a:t>
            </a:r>
            <a:r>
              <a:rPr kumimoji="1" lang="zh-CN" altLang="en-US" sz="1600" i="1"/>
              <a:t> </a:t>
            </a:r>
            <a:r>
              <a:rPr kumimoji="1" lang="en-US" altLang="zh-CN" sz="1600" i="1"/>
              <a:t>Asian-flavor</a:t>
            </a:r>
            <a:r>
              <a:rPr kumimoji="1" lang="zh-CN" altLang="en-US" sz="1600" i="1"/>
              <a:t> </a:t>
            </a:r>
            <a:r>
              <a:rPr kumimoji="1" lang="en-US" altLang="zh-CN" sz="1600" i="1"/>
              <a:t>restaurants</a:t>
            </a:r>
            <a:r>
              <a:rPr kumimoji="1" lang="zh-CN" altLang="en-US" sz="1600" i="1"/>
              <a:t>                 </a:t>
            </a:r>
            <a:r>
              <a:rPr kumimoji="1" lang="en-US" altLang="zh-CN" sz="1600" i="1"/>
              <a:t>Red</a:t>
            </a:r>
            <a:r>
              <a:rPr kumimoji="1" lang="zh-CN" altLang="en-US" sz="1600" i="1"/>
              <a:t> </a:t>
            </a:r>
            <a:r>
              <a:rPr kumimoji="1" lang="en-US" altLang="zh-CN" sz="1600" i="1"/>
              <a:t>circle:</a:t>
            </a:r>
            <a:r>
              <a:rPr kumimoji="1" lang="zh-CN" altLang="en-US" sz="1600" i="1"/>
              <a:t> </a:t>
            </a:r>
            <a:r>
              <a:rPr kumimoji="1" lang="en-US" altLang="zh-CN" sz="1600" i="1"/>
              <a:t>Chinese</a:t>
            </a:r>
            <a:r>
              <a:rPr kumimoji="1" lang="zh-CN" altLang="en-US" sz="1600" i="1"/>
              <a:t> </a:t>
            </a:r>
            <a:r>
              <a:rPr kumimoji="1" lang="en-US" altLang="zh-CN" sz="1600" i="1"/>
              <a:t>restaurants</a:t>
            </a:r>
          </a:p>
          <a:p>
            <a:r>
              <a:rPr kumimoji="1" lang="en-US" altLang="zh-CN" sz="1600" i="1"/>
              <a:t>Yellow:</a:t>
            </a:r>
            <a:r>
              <a:rPr kumimoji="1" lang="zh-CN" altLang="en-US" sz="1600" i="1"/>
              <a:t> </a:t>
            </a:r>
            <a:r>
              <a:rPr kumimoji="1" lang="en-US" altLang="zh-CN" sz="1600" i="1"/>
              <a:t>the</a:t>
            </a:r>
            <a:r>
              <a:rPr kumimoji="1" lang="zh-CN" altLang="en-US" sz="1600" i="1"/>
              <a:t> </a:t>
            </a:r>
            <a:r>
              <a:rPr kumimoji="1" lang="en-US" altLang="zh-CN" sz="1600" i="1"/>
              <a:t>center</a:t>
            </a:r>
            <a:r>
              <a:rPr kumimoji="1" lang="zh-CN" altLang="en-US" sz="1600" i="1"/>
              <a:t> </a:t>
            </a:r>
            <a:r>
              <a:rPr kumimoji="1" lang="en-US" altLang="zh-CN" sz="1600" i="1"/>
              <a:t>of</a:t>
            </a:r>
            <a:r>
              <a:rPr kumimoji="1" lang="zh-CN" altLang="en-US" sz="1600" i="1"/>
              <a:t> </a:t>
            </a:r>
            <a:r>
              <a:rPr kumimoji="1" lang="en-US" altLang="zh-CN" sz="1600" i="1"/>
              <a:t>clusters</a:t>
            </a:r>
            <a:r>
              <a:rPr kumimoji="1" lang="zh-CN" altLang="en-US" sz="1600" i="1"/>
              <a:t>                      </a:t>
            </a:r>
            <a:r>
              <a:rPr kumimoji="1" lang="en-US" altLang="zh-CN" sz="1600" i="1"/>
              <a:t>Gray:</a:t>
            </a:r>
            <a:r>
              <a:rPr kumimoji="1" lang="zh-CN" altLang="en-US" sz="1600" i="1"/>
              <a:t> </a:t>
            </a:r>
            <a:r>
              <a:rPr kumimoji="1" lang="en-US" altLang="zh-CN" sz="1600" i="1"/>
              <a:t>The</a:t>
            </a:r>
            <a:r>
              <a:rPr kumimoji="1" lang="zh-CN" altLang="en-US" sz="1600" i="1"/>
              <a:t> </a:t>
            </a:r>
            <a:r>
              <a:rPr kumimoji="1" lang="en-US" altLang="zh-CN" sz="1600" i="1"/>
              <a:t>best</a:t>
            </a:r>
            <a:r>
              <a:rPr kumimoji="1" lang="zh-CN" altLang="en-US" sz="1600" i="1"/>
              <a:t> </a:t>
            </a:r>
            <a:r>
              <a:rPr kumimoji="1" lang="en-US" altLang="zh-CN" sz="1600" i="1"/>
              <a:t>location</a:t>
            </a:r>
            <a:r>
              <a:rPr kumimoji="1" lang="zh-CN" altLang="en-US" sz="1600" i="1"/>
              <a:t> </a:t>
            </a:r>
            <a:r>
              <a:rPr kumimoji="1" lang="en-US" altLang="zh-CN" sz="1600" i="1"/>
              <a:t>candidates</a:t>
            </a:r>
            <a:endParaRPr kumimoji="1" lang="zh-CN" altLang="en-US" sz="1600" i="1" dirty="0"/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F1E21B30-794C-1B45-9D0F-C3023856F1B4}"/>
              </a:ext>
            </a:extLst>
          </p:cNvPr>
          <p:cNvSpPr txBox="1">
            <a:spLocks/>
          </p:cNvSpPr>
          <p:nvPr/>
        </p:nvSpPr>
        <p:spPr>
          <a:xfrm>
            <a:off x="1552073" y="2076179"/>
            <a:ext cx="2815390" cy="33861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/>
              <a:t>7</a:t>
            </a:r>
            <a:r>
              <a:rPr kumimoji="1" lang="zh-CN" altLang="en-US" dirty="0"/>
              <a:t> </a:t>
            </a:r>
            <a:r>
              <a:rPr kumimoji="1" lang="en-US" altLang="zh-CN" dirty="0"/>
              <a:t>locations</a:t>
            </a:r>
            <a:r>
              <a:rPr kumimoji="1" lang="zh-CN" altLang="en-US" dirty="0"/>
              <a:t> </a:t>
            </a:r>
            <a:r>
              <a:rPr kumimoji="1" lang="en-US" altLang="zh-CN" dirty="0"/>
              <a:t>meet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requirements:</a:t>
            </a:r>
          </a:p>
          <a:p>
            <a:r>
              <a:rPr kumimoji="1" lang="en-US" altLang="zh-CN" dirty="0"/>
              <a:t>More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than</a:t>
            </a:r>
            <a:r>
              <a:rPr kumimoji="1" lang="zh-CN" altLang="en-US" dirty="0"/>
              <a:t> </a:t>
            </a:r>
            <a:r>
              <a:rPr kumimoji="1" lang="en-US" altLang="zh-CN" dirty="0"/>
              <a:t>one</a:t>
            </a:r>
            <a:r>
              <a:rPr kumimoji="1" lang="zh-CN" altLang="en-US" dirty="0"/>
              <a:t> </a:t>
            </a:r>
            <a:r>
              <a:rPr kumimoji="1" lang="en-US" altLang="zh-CN" dirty="0"/>
              <a:t>Asian-flavor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restaurants</a:t>
            </a:r>
          </a:p>
          <a:p>
            <a:r>
              <a:rPr kumimoji="1" lang="en-US" altLang="zh-CN" dirty="0"/>
              <a:t>Have</a:t>
            </a:r>
            <a:r>
              <a:rPr kumimoji="1" lang="zh-CN" altLang="en-US" dirty="0"/>
              <a:t> </a:t>
            </a:r>
            <a:r>
              <a:rPr kumimoji="1" lang="en-US" altLang="zh-CN" dirty="0"/>
              <a:t>no</a:t>
            </a:r>
            <a:r>
              <a:rPr kumimoji="1" lang="zh-CN" altLang="en-US" dirty="0"/>
              <a:t> </a:t>
            </a:r>
            <a:r>
              <a:rPr kumimoji="1" lang="en-US" altLang="zh-CN" dirty="0"/>
              <a:t>access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Chinese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restaurants</a:t>
            </a:r>
            <a:r>
              <a:rPr kumimoji="1" lang="zh-CN" altLang="en-US" dirty="0"/>
              <a:t> </a:t>
            </a:r>
            <a:r>
              <a:rPr kumimoji="1" lang="en-US" altLang="zh-CN" dirty="0"/>
              <a:t>within</a:t>
            </a:r>
            <a:r>
              <a:rPr kumimoji="1" lang="zh-CN" altLang="en-US" dirty="0"/>
              <a:t> </a:t>
            </a:r>
            <a:r>
              <a:rPr kumimoji="1" lang="en-US" altLang="zh-CN" dirty="0"/>
              <a:t>500</a:t>
            </a:r>
            <a:r>
              <a:rPr kumimoji="1" lang="zh-CN" altLang="en-US" dirty="0"/>
              <a:t> </a:t>
            </a:r>
            <a:r>
              <a:rPr kumimoji="1" lang="en-US" altLang="zh-CN" dirty="0"/>
              <a:t>meters.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989619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4C5687-C7CB-BA4A-97D2-F23368A83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/>
              <a:t>Discussion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925602-B917-684C-900C-A536B5881E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Universities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Toronto</a:t>
            </a:r>
            <a:r>
              <a:rPr kumimoji="1" lang="zh-CN" altLang="en-US" dirty="0"/>
              <a:t> </a:t>
            </a:r>
            <a:r>
              <a:rPr kumimoji="1" lang="en-US" altLang="zh-CN" dirty="0"/>
              <a:t>overall</a:t>
            </a:r>
            <a:r>
              <a:rPr kumimoji="1" lang="zh-CN" altLang="en-US" dirty="0"/>
              <a:t> </a:t>
            </a:r>
            <a:r>
              <a:rPr kumimoji="1" lang="en-US" altLang="zh-CN" dirty="0"/>
              <a:t>offer</a:t>
            </a:r>
            <a:r>
              <a:rPr kumimoji="1" lang="zh-CN" altLang="en-US" dirty="0"/>
              <a:t> </a:t>
            </a:r>
            <a:r>
              <a:rPr kumimoji="1" lang="en-US" altLang="zh-CN" dirty="0"/>
              <a:t>more</a:t>
            </a:r>
            <a:r>
              <a:rPr kumimoji="1" lang="zh-CN" altLang="en-US" dirty="0"/>
              <a:t> </a:t>
            </a:r>
            <a:r>
              <a:rPr kumimoji="1" lang="en-US" altLang="zh-CN" dirty="0"/>
              <a:t>options</a:t>
            </a:r>
            <a:r>
              <a:rPr kumimoji="1" lang="zh-CN" altLang="en-US" dirty="0"/>
              <a:t> </a:t>
            </a:r>
            <a:r>
              <a:rPr kumimoji="1" lang="en-US" altLang="zh-CN" dirty="0"/>
              <a:t>than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other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new</a:t>
            </a:r>
            <a:r>
              <a:rPr kumimoji="1" lang="zh-CN" altLang="en-US" dirty="0"/>
              <a:t> </a:t>
            </a:r>
            <a:r>
              <a:rPr kumimoji="1" lang="en-US" altLang="zh-CN" dirty="0"/>
              <a:t>Chinese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restaurants.</a:t>
            </a:r>
          </a:p>
          <a:p>
            <a:r>
              <a:rPr kumimoji="1" lang="en-US" altLang="zh-CN" dirty="0"/>
              <a:t>But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new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restaurant</a:t>
            </a:r>
            <a:r>
              <a:rPr kumimoji="1" lang="zh-CN" altLang="en-US" dirty="0"/>
              <a:t> </a:t>
            </a:r>
            <a:r>
              <a:rPr kumimoji="1" lang="en-US" altLang="zh-CN" dirty="0"/>
              <a:t>might</a:t>
            </a:r>
            <a:r>
              <a:rPr kumimoji="1" lang="zh-CN" altLang="en-US" dirty="0"/>
              <a:t> </a:t>
            </a:r>
            <a:r>
              <a:rPr kumimoji="1" lang="en-US" altLang="zh-CN" dirty="0"/>
              <a:t>face</a:t>
            </a:r>
            <a:r>
              <a:rPr kumimoji="1" lang="zh-CN" altLang="en-US" dirty="0"/>
              <a:t> </a:t>
            </a:r>
            <a:r>
              <a:rPr kumimoji="1" lang="en-US" altLang="zh-CN" dirty="0"/>
              <a:t>fiercer</a:t>
            </a:r>
            <a:r>
              <a:rPr kumimoji="1" lang="zh-CN" altLang="en-US" dirty="0"/>
              <a:t> </a:t>
            </a:r>
            <a:r>
              <a:rPr kumimoji="1" lang="en-US" altLang="zh-CN" dirty="0"/>
              <a:t>competition</a:t>
            </a:r>
            <a:r>
              <a:rPr kumimoji="1" lang="zh-CN" altLang="en-US" dirty="0"/>
              <a:t> </a:t>
            </a:r>
            <a:r>
              <a:rPr kumimoji="1" lang="en-US" altLang="zh-CN" dirty="0"/>
              <a:t>if</a:t>
            </a:r>
            <a:r>
              <a:rPr kumimoji="1" lang="zh-CN" altLang="en-US" dirty="0"/>
              <a:t> </a:t>
            </a:r>
            <a:r>
              <a:rPr kumimoji="1" lang="en-US" altLang="zh-CN" dirty="0"/>
              <a:t>it</a:t>
            </a:r>
            <a:r>
              <a:rPr kumimoji="1" lang="zh-CN" altLang="en-US" dirty="0"/>
              <a:t> </a:t>
            </a:r>
            <a:r>
              <a:rPr kumimoji="1" lang="en-US" altLang="zh-CN" dirty="0"/>
              <a:t>locates</a:t>
            </a:r>
            <a:r>
              <a:rPr kumimoji="1" lang="zh-CN" altLang="en-US" dirty="0"/>
              <a:t> </a:t>
            </a:r>
            <a:r>
              <a:rPr kumimoji="1" lang="en-US" altLang="zh-CN" dirty="0"/>
              <a:t>near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Universities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Toronto</a:t>
            </a:r>
            <a:r>
              <a:rPr kumimoji="1" lang="zh-CN" altLang="en-US" dirty="0"/>
              <a:t> </a:t>
            </a:r>
            <a:r>
              <a:rPr kumimoji="1" lang="en-US" altLang="zh-CN" dirty="0"/>
              <a:t>since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already</a:t>
            </a:r>
            <a:r>
              <a:rPr kumimoji="1" lang="zh-CN" altLang="en-US" dirty="0"/>
              <a:t> </a:t>
            </a:r>
            <a:r>
              <a:rPr kumimoji="1" lang="en-US" altLang="zh-CN" dirty="0"/>
              <a:t>a</a:t>
            </a:r>
            <a:r>
              <a:rPr kumimoji="1" lang="zh-CN" altLang="en-US" dirty="0"/>
              <a:t> </a:t>
            </a:r>
            <a:r>
              <a:rPr kumimoji="1" lang="en-US" altLang="zh-CN" dirty="0"/>
              <a:t>variety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Asian-flavor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restaurants.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078907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4C5687-C7CB-BA4A-97D2-F23368A83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/>
              <a:t>Discussion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925602-B917-684C-900C-A536B5881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8778" y="2614794"/>
            <a:ext cx="8985264" cy="3304744"/>
          </a:xfrm>
        </p:spPr>
        <p:txBody>
          <a:bodyPr>
            <a:normAutofit/>
          </a:bodyPr>
          <a:lstStyle/>
          <a:p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36, </a:t>
            </a:r>
            <a:r>
              <a:rPr kumimoji="1" lang="en-US" altLang="zh-CN" dirty="0" err="1">
                <a:latin typeface="Roboto" panose="02000000000000000000" pitchFamily="2" charset="0"/>
                <a:ea typeface="Roboto" panose="02000000000000000000" pitchFamily="2" charset="0"/>
              </a:rPr>
              <a:t>Maclennan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 Avenue, Moore Park, University—Rosedale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(distance: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2.7km)</a:t>
            </a:r>
          </a:p>
          <a:p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78, Bond Street, Garden District, Toronto Centre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(distance: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1.9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km)</a:t>
            </a:r>
          </a:p>
          <a:p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1, </a:t>
            </a:r>
            <a:r>
              <a:rPr kumimoji="1" lang="en-US" altLang="zh-CN" dirty="0" err="1">
                <a:latin typeface="Roboto" panose="02000000000000000000" pitchFamily="2" charset="0"/>
                <a:ea typeface="Roboto" panose="02000000000000000000" pitchFamily="2" charset="0"/>
              </a:rPr>
              <a:t>Harbour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 Square, </a:t>
            </a:r>
            <a:r>
              <a:rPr kumimoji="1" lang="en-US" altLang="zh-CN" dirty="0" err="1">
                <a:latin typeface="Roboto" panose="02000000000000000000" pitchFamily="2" charset="0"/>
                <a:ea typeface="Roboto" panose="02000000000000000000" pitchFamily="2" charset="0"/>
              </a:rPr>
              <a:t>Harbourfront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kumimoji="1" lang="en-US" altLang="zh-CN" dirty="0" err="1">
                <a:latin typeface="Roboto" panose="02000000000000000000" pitchFamily="2" charset="0"/>
                <a:ea typeface="Roboto" panose="02000000000000000000" pitchFamily="2" charset="0"/>
              </a:rPr>
              <a:t>Spadina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—Fort York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(distance: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2.6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km)</a:t>
            </a:r>
          </a:p>
          <a:p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Brookfield Place, Wellington Street West, Toronto Centre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(distance: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2.1km)</a:t>
            </a:r>
          </a:p>
          <a:p>
            <a:endParaRPr kumimoji="1" lang="en-US" altLang="zh-CN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CCD1C661-D634-2348-87E4-01578865456B}"/>
              </a:ext>
            </a:extLst>
          </p:cNvPr>
          <p:cNvSpPr txBox="1">
            <a:spLocks/>
          </p:cNvSpPr>
          <p:nvPr/>
        </p:nvSpPr>
        <p:spPr>
          <a:xfrm>
            <a:off x="1698778" y="1950579"/>
            <a:ext cx="8066343" cy="664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The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following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promising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candidates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near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the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 err="1">
                <a:latin typeface="Roboto" panose="02000000000000000000" pitchFamily="2" charset="0"/>
                <a:ea typeface="Roboto" panose="02000000000000000000" pitchFamily="2" charset="0"/>
              </a:rPr>
              <a:t>UofT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  <a:p>
            <a:endParaRPr kumimoji="1" lang="en-US" altLang="zh-CN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32981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4C5687-C7CB-BA4A-97D2-F23368A83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/>
              <a:t>Discussion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925602-B917-684C-900C-A536B5881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98778" y="2745200"/>
            <a:ext cx="8985264" cy="3304744"/>
          </a:xfrm>
        </p:spPr>
        <p:txBody>
          <a:bodyPr>
            <a:normAutofit fontScale="92500" lnSpcReduction="20000"/>
          </a:bodyPr>
          <a:lstStyle/>
          <a:p>
            <a:r>
              <a:rPr lang="en-US" altLang="zh-CN" dirty="0"/>
              <a:t>2201, Pine Street, South Granville, Fairview, Vancouver, District of North Vancouver, Metro Vancouver Regional District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(distance: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2.8km)</a:t>
            </a:r>
          </a:p>
          <a:p>
            <a:r>
              <a:rPr lang="en-US" altLang="zh-CN" dirty="0" err="1"/>
              <a:t>Nanton</a:t>
            </a:r>
            <a:r>
              <a:rPr lang="en-US" altLang="zh-CN" dirty="0"/>
              <a:t> Avenue, Shaughnessy, Vancouver, District of North Vancouver, Metro Vancouver Regional District</a:t>
            </a:r>
            <a:r>
              <a:rPr lang="zh-CN" altLang="en-US" dirty="0"/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(distance: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4.7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km)</a:t>
            </a:r>
          </a:p>
          <a:p>
            <a:r>
              <a:rPr lang="en-US" altLang="zh-CN" dirty="0"/>
              <a:t>Continental Repairs, 1706, West 4th Avenue, South Granville, Fairview</a:t>
            </a:r>
            <a:r>
              <a:rPr lang="zh-CN" altLang="en-US" dirty="0"/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(distance:</a:t>
            </a:r>
            <a:r>
              <a:rPr kumimoji="1" lang="zh-CN" alt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5.3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km)</a:t>
            </a:r>
          </a:p>
          <a:p>
            <a:r>
              <a:rPr lang="en-US" altLang="zh-CN" dirty="0"/>
              <a:t>Pine Street, Shaughnessy, Vancouver, District of North Vancouver, Metro Vancouver Regional District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(distance:</a:t>
            </a:r>
            <a:r>
              <a:rPr kumimoji="1" lang="zh-CN" alt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5.7</a:t>
            </a:r>
            <a:r>
              <a:rPr kumimoji="1" lang="zh-CN" altLang="en-US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km)</a:t>
            </a:r>
          </a:p>
          <a:p>
            <a:endParaRPr kumimoji="1" lang="en-US" altLang="zh-CN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CCD1C661-D634-2348-87E4-01578865456B}"/>
              </a:ext>
            </a:extLst>
          </p:cNvPr>
          <p:cNvSpPr txBox="1">
            <a:spLocks/>
          </p:cNvSpPr>
          <p:nvPr/>
        </p:nvSpPr>
        <p:spPr>
          <a:xfrm>
            <a:off x="1698778" y="1950579"/>
            <a:ext cx="8066343" cy="6642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The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following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promising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candidates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near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the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UBC:</a:t>
            </a:r>
          </a:p>
          <a:p>
            <a:endParaRPr kumimoji="1" lang="en-US" altLang="zh-CN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02291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9B66E7-0F56-DF49-AB6D-4858CAAB0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Conclusion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and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further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directions</a:t>
            </a:r>
            <a:endParaRPr kumimoji="1" lang="zh-CN" altLang="en-US" dirty="0">
              <a:latin typeface="Roboto" panose="02000000000000000000" pitchFamily="2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9A55CE-2E39-C64A-A651-D67881E54F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would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recommend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this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location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near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UBC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for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new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Chinese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restaurant: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2201, Pine Street, South Granville, Fairview, Vancouver, District of North Vancouver, Metro Vancouver Regional District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(distance: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2.8km)</a:t>
            </a:r>
          </a:p>
          <a:p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Further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works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to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be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done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for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rental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research,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marketing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research,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and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etc.</a:t>
            </a:r>
            <a:endParaRPr kumimoji="1" lang="zh-CN" altLang="en-US" dirty="0"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7342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B00FFD-B72C-0142-AA85-48FE84ED7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Backgrounds</a:t>
            </a:r>
            <a:endParaRPr kumimoji="1" lang="zh-CN" altLang="en-US" dirty="0">
              <a:latin typeface="Roboto" panose="02000000000000000000" pitchFamily="2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40E8BE-23D1-D043-BCEC-BEAEE86388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3599" y="2052116"/>
            <a:ext cx="7796540" cy="1557358"/>
          </a:xfrm>
        </p:spPr>
        <p:txBody>
          <a:bodyPr/>
          <a:lstStyle/>
          <a:p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Plan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to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open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new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Chinese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restaurant</a:t>
            </a:r>
          </a:p>
          <a:p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Two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options: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close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to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either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the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University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of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Toronto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the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University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of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British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Columbia</a:t>
            </a:r>
          </a:p>
        </p:txBody>
      </p:sp>
    </p:spTree>
    <p:extLst>
      <p:ext uri="{BB962C8B-B14F-4D97-AF65-F5344CB8AC3E}">
        <p14:creationId xmlns:p14="http://schemas.microsoft.com/office/powerpoint/2010/main" val="27556195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50FA8C-DA9B-5344-B43A-30F6EB928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Problems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to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be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solved</a:t>
            </a:r>
            <a:endParaRPr kumimoji="1" lang="zh-CN" altLang="en-US" dirty="0">
              <a:latin typeface="Roboto" panose="02000000000000000000" pitchFamily="2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AD0A20-EA17-194A-A5AB-9664D98954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How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many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Chinese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restaurants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list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around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the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two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campuses?</a:t>
            </a:r>
          </a:p>
          <a:p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Which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streets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do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they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locate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at?</a:t>
            </a:r>
          </a:p>
          <a:p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How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about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other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Asian-flavor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restaurants?</a:t>
            </a:r>
          </a:p>
          <a:p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What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kind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of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Chinese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food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the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existing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Chinese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restaurants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serving?</a:t>
            </a:r>
            <a:endParaRPr kumimoji="1" lang="zh-CN" altLang="en-US" dirty="0"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82723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D7F379-0228-BD4C-94B8-1493543CA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Target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Audience</a:t>
            </a:r>
            <a:endParaRPr kumimoji="1" lang="zh-CN" altLang="en-US" dirty="0">
              <a:latin typeface="Roboto" panose="02000000000000000000" pitchFamily="2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6E5131-0DDC-F248-816D-9D900AE267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3599" y="2052116"/>
            <a:ext cx="7796540" cy="1942368"/>
          </a:xfrm>
        </p:spPr>
        <p:txBody>
          <a:bodyPr/>
          <a:lstStyle/>
          <a:p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People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who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have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interests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in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launching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new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Chinese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restaurant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near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the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University of Toronto or the University of British Columbia college town. </a:t>
            </a:r>
            <a:endParaRPr kumimoji="1" lang="zh-CN" altLang="en-US" dirty="0"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58349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2C34B7-5465-0C49-A96F-F110F71D6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Data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Source</a:t>
            </a:r>
            <a:endParaRPr kumimoji="1" lang="zh-CN" altLang="en-US" dirty="0">
              <a:latin typeface="Roboto" panose="02000000000000000000" pitchFamily="2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DE0901-E9D2-8B4A-84B0-F4342A09AD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3599" y="2052116"/>
            <a:ext cx="7796540" cy="3157558"/>
          </a:xfrm>
        </p:spPr>
        <p:txBody>
          <a:bodyPr/>
          <a:lstStyle/>
          <a:p>
            <a:r>
              <a:rPr kumimoji="1" lang="en-US" altLang="zh-CN" dirty="0" err="1">
                <a:latin typeface="Roboto" panose="02000000000000000000" pitchFamily="2" charset="0"/>
                <a:ea typeface="Roboto" panose="02000000000000000000" pitchFamily="2" charset="0"/>
              </a:rPr>
              <a:t>Geopy.geocoders</a:t>
            </a:r>
            <a:endParaRPr kumimoji="1" lang="en-US" altLang="zh-CN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kumimoji="1" lang="en-US" altLang="zh-CN" dirty="0" err="1">
                <a:latin typeface="Roboto" panose="02000000000000000000" pitchFamily="2" charset="0"/>
                <a:ea typeface="Roboto" panose="02000000000000000000" pitchFamily="2" charset="0"/>
              </a:rPr>
              <a:t>FourSquare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API</a:t>
            </a:r>
          </a:p>
          <a:p>
            <a:pPr lvl="1"/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Explore.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To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find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the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nearby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venues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around.</a:t>
            </a:r>
          </a:p>
          <a:p>
            <a:pPr lvl="1"/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Categories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id.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To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focus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on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Chinese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food.</a:t>
            </a:r>
          </a:p>
          <a:p>
            <a:pPr lvl="1"/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Venue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stats.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Get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total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check-in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and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sharing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numbers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of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venue.</a:t>
            </a:r>
          </a:p>
          <a:p>
            <a:pPr lvl="1"/>
            <a:endParaRPr kumimoji="1" lang="en-US" altLang="zh-CN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lvl="1" indent="0">
              <a:buNone/>
            </a:pPr>
            <a:endParaRPr kumimoji="1" lang="en-US" altLang="zh-CN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07705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8BE494-A9D1-7046-8F27-C70F166207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Data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Acquiring</a:t>
            </a:r>
            <a:endParaRPr kumimoji="1" lang="zh-CN" altLang="en-US" dirty="0">
              <a:latin typeface="Roboto" panose="02000000000000000000" pitchFamily="2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739DCC-062E-FD49-8829-32F85304EB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09275" y="2052116"/>
            <a:ext cx="8560864" cy="2748484"/>
          </a:xfrm>
        </p:spPr>
        <p:txBody>
          <a:bodyPr/>
          <a:lstStyle/>
          <a:p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Create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the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grid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of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cells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near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the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center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of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the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campus.</a:t>
            </a:r>
          </a:p>
          <a:p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The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University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of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Toronto: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5km</a:t>
            </a:r>
          </a:p>
          <a:p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The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University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of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British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Columbia: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8km</a:t>
            </a:r>
          </a:p>
          <a:p>
            <a:pPr marL="0" indent="0">
              <a:buNone/>
            </a:pPr>
            <a:r>
              <a:rPr kumimoji="1" lang="zh-CN" altLang="en-US" dirty="0">
                <a:latin typeface="Roboto" panose="02000000000000000000" pitchFamily="2" charset="0"/>
              </a:rPr>
              <a:t>    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(because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of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its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special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geological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surrounding)</a:t>
            </a:r>
            <a:endParaRPr kumimoji="1" lang="zh-CN" altLang="en-US" dirty="0"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3876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444DAE-6E1B-E046-A8D0-FDA0D6A40D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2099" y="1313447"/>
            <a:ext cx="3873213" cy="1077229"/>
          </a:xfrm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2800" dirty="0">
                <a:latin typeface="Roboto" panose="02000000000000000000" pitchFamily="2" charset="0"/>
                <a:ea typeface="Roboto" panose="02000000000000000000" pitchFamily="2" charset="0"/>
              </a:rPr>
              <a:t>The</a:t>
            </a:r>
            <a:r>
              <a:rPr kumimoji="1" lang="zh-CN" altLang="en-US" sz="2800" dirty="0">
                <a:latin typeface="Roboto" panose="02000000000000000000" pitchFamily="2" charset="0"/>
              </a:rPr>
              <a:t> </a:t>
            </a:r>
            <a:r>
              <a:rPr kumimoji="1" lang="en-US" altLang="zh-CN" sz="2800" dirty="0">
                <a:latin typeface="Roboto" panose="02000000000000000000" pitchFamily="2" charset="0"/>
                <a:ea typeface="Roboto" panose="02000000000000000000" pitchFamily="2" charset="0"/>
              </a:rPr>
              <a:t>University</a:t>
            </a:r>
            <a:r>
              <a:rPr kumimoji="1" lang="zh-CN" altLang="en-US" sz="2800" dirty="0">
                <a:latin typeface="Roboto" panose="02000000000000000000" pitchFamily="2" charset="0"/>
              </a:rPr>
              <a:t> </a:t>
            </a:r>
            <a:br>
              <a:rPr kumimoji="1" lang="en-US" altLang="zh-CN" sz="28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kumimoji="1" lang="en-US" altLang="zh-CN" sz="2800" dirty="0">
                <a:latin typeface="Roboto" panose="02000000000000000000" pitchFamily="2" charset="0"/>
                <a:ea typeface="Roboto" panose="02000000000000000000" pitchFamily="2" charset="0"/>
              </a:rPr>
              <a:t>of</a:t>
            </a:r>
            <a:r>
              <a:rPr kumimoji="1" lang="zh-CN" altLang="en-US" sz="2800" dirty="0">
                <a:latin typeface="Roboto" panose="02000000000000000000" pitchFamily="2" charset="0"/>
              </a:rPr>
              <a:t> </a:t>
            </a:r>
            <a:r>
              <a:rPr kumimoji="1" lang="en-US" altLang="zh-CN" sz="2800" dirty="0">
                <a:latin typeface="Roboto" panose="02000000000000000000" pitchFamily="2" charset="0"/>
                <a:ea typeface="Roboto" panose="02000000000000000000" pitchFamily="2" charset="0"/>
              </a:rPr>
              <a:t>Toronto</a:t>
            </a:r>
            <a:endParaRPr kumimoji="1" lang="zh-CN" altLang="en-US" sz="2800" dirty="0">
              <a:latin typeface="Roboto" panose="02000000000000000000" pitchFamily="2" charset="0"/>
            </a:endParaRP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E93623FB-E4D2-9C49-A00D-B07F86252A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7246" y="2685047"/>
            <a:ext cx="4734281" cy="2859506"/>
          </a:xfrm>
        </p:spPr>
      </p:pic>
      <p:pic>
        <p:nvPicPr>
          <p:cNvPr id="6" name="内容占位符 6">
            <a:extLst>
              <a:ext uri="{FF2B5EF4-FFF2-40B4-BE49-F238E27FC236}">
                <a16:creationId xmlns:a16="http://schemas.microsoft.com/office/drawing/2014/main" id="{375D9F32-F880-234A-BC8A-E0FD95B6FC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87319" y="2687052"/>
            <a:ext cx="4785100" cy="2859506"/>
          </a:xfrm>
          <a:prstGeom prst="rect">
            <a:avLst/>
          </a:prstGeom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C7FEFD19-0654-134C-9657-B6781690C5D0}"/>
              </a:ext>
            </a:extLst>
          </p:cNvPr>
          <p:cNvSpPr txBox="1">
            <a:spLocks/>
          </p:cNvSpPr>
          <p:nvPr/>
        </p:nvSpPr>
        <p:spPr>
          <a:xfrm>
            <a:off x="6886688" y="1349542"/>
            <a:ext cx="3873213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kumimoji="1" lang="en-US" altLang="zh-CN" sz="2800" dirty="0">
                <a:latin typeface="Roboto" panose="02000000000000000000" pitchFamily="2" charset="0"/>
                <a:ea typeface="Roboto" panose="02000000000000000000" pitchFamily="2" charset="0"/>
              </a:rPr>
              <a:t>The</a:t>
            </a:r>
            <a:r>
              <a:rPr kumimoji="1" lang="zh-CN" altLang="en-US" sz="2800" dirty="0">
                <a:latin typeface="Roboto" panose="02000000000000000000" pitchFamily="2" charset="0"/>
              </a:rPr>
              <a:t> </a:t>
            </a:r>
            <a:r>
              <a:rPr kumimoji="1" lang="en-US" altLang="zh-CN" sz="2800" dirty="0">
                <a:latin typeface="Roboto" panose="02000000000000000000" pitchFamily="2" charset="0"/>
                <a:ea typeface="Roboto" panose="02000000000000000000" pitchFamily="2" charset="0"/>
              </a:rPr>
              <a:t>University</a:t>
            </a:r>
            <a:r>
              <a:rPr kumimoji="1" lang="zh-CN" altLang="en-US" sz="2800" dirty="0">
                <a:latin typeface="Roboto" panose="02000000000000000000" pitchFamily="2" charset="0"/>
              </a:rPr>
              <a:t> </a:t>
            </a:r>
            <a:br>
              <a:rPr kumimoji="1" lang="en-US" altLang="zh-CN" sz="28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kumimoji="1" lang="en-US" altLang="zh-CN" sz="2800" dirty="0">
                <a:latin typeface="Roboto" panose="02000000000000000000" pitchFamily="2" charset="0"/>
                <a:ea typeface="Roboto" panose="02000000000000000000" pitchFamily="2" charset="0"/>
              </a:rPr>
              <a:t>of</a:t>
            </a:r>
            <a:r>
              <a:rPr kumimoji="1" lang="zh-CN" altLang="en-US" sz="2800" dirty="0">
                <a:latin typeface="Roboto" panose="02000000000000000000" pitchFamily="2" charset="0"/>
              </a:rPr>
              <a:t> </a:t>
            </a:r>
            <a:r>
              <a:rPr kumimoji="1" lang="en-US" altLang="zh-CN" sz="2800" dirty="0">
                <a:latin typeface="Roboto" panose="02000000000000000000" pitchFamily="2" charset="0"/>
                <a:ea typeface="Roboto" panose="02000000000000000000" pitchFamily="2" charset="0"/>
              </a:rPr>
              <a:t>British</a:t>
            </a:r>
            <a:r>
              <a:rPr kumimoji="1" lang="zh-CN" altLang="en-US" sz="2800" dirty="0">
                <a:latin typeface="Roboto" panose="02000000000000000000" pitchFamily="2" charset="0"/>
              </a:rPr>
              <a:t> </a:t>
            </a:r>
            <a:r>
              <a:rPr kumimoji="1" lang="en-US" altLang="zh-CN" sz="2800" dirty="0">
                <a:latin typeface="Roboto" panose="02000000000000000000" pitchFamily="2" charset="0"/>
                <a:ea typeface="Roboto" panose="02000000000000000000" pitchFamily="2" charset="0"/>
              </a:rPr>
              <a:t>Columbia</a:t>
            </a:r>
            <a:endParaRPr kumimoji="1" lang="zh-CN" altLang="en-US" sz="2800" dirty="0">
              <a:latin typeface="Roboto" panose="02000000000000000000" pitchFamily="2" charset="0"/>
            </a:endParaRP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22674114-07E9-ED44-B5D7-176D837A76CF}"/>
              </a:ext>
            </a:extLst>
          </p:cNvPr>
          <p:cNvSpPr txBox="1">
            <a:spLocks/>
          </p:cNvSpPr>
          <p:nvPr/>
        </p:nvSpPr>
        <p:spPr>
          <a:xfrm>
            <a:off x="1432099" y="5780771"/>
            <a:ext cx="3705385" cy="33127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kumimoji="1" lang="en-US" altLang="zh-CN" sz="1600" dirty="0">
                <a:latin typeface="Roboto" panose="02000000000000000000" pitchFamily="2" charset="0"/>
                <a:ea typeface="Roboto" panose="02000000000000000000" pitchFamily="2" charset="0"/>
              </a:rPr>
              <a:t>228</a:t>
            </a:r>
            <a:r>
              <a:rPr kumimoji="1" lang="zh-CN" altLang="en-US" sz="1600" dirty="0">
                <a:latin typeface="Roboto" panose="02000000000000000000" pitchFamily="2" charset="0"/>
              </a:rPr>
              <a:t> </a:t>
            </a:r>
            <a:r>
              <a:rPr kumimoji="1" lang="en-US" altLang="zh-CN" sz="1600" dirty="0">
                <a:latin typeface="Roboto" panose="02000000000000000000" pitchFamily="2" charset="0"/>
                <a:ea typeface="Roboto" panose="02000000000000000000" pitchFamily="2" charset="0"/>
              </a:rPr>
              <a:t>candidates</a:t>
            </a:r>
            <a:r>
              <a:rPr kumimoji="1" lang="zh-CN" altLang="en-US" sz="1600" dirty="0">
                <a:latin typeface="Roboto" panose="02000000000000000000" pitchFamily="2" charset="0"/>
              </a:rPr>
              <a:t> </a:t>
            </a:r>
            <a:r>
              <a:rPr kumimoji="1" lang="en-US" altLang="zh-CN" sz="1600" dirty="0">
                <a:latin typeface="Roboto" panose="02000000000000000000" pitchFamily="2" charset="0"/>
                <a:ea typeface="Roboto" panose="02000000000000000000" pitchFamily="2" charset="0"/>
              </a:rPr>
              <a:t>generated.</a:t>
            </a:r>
            <a:endParaRPr kumimoji="1" lang="zh-CN" altLang="en-US" sz="1600" dirty="0">
              <a:latin typeface="Roboto" panose="02000000000000000000" pitchFamily="2" charset="0"/>
            </a:endParaRP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2942C8EF-F031-9B43-B608-CDEA9E479326}"/>
              </a:ext>
            </a:extLst>
          </p:cNvPr>
          <p:cNvSpPr txBox="1">
            <a:spLocks/>
          </p:cNvSpPr>
          <p:nvPr/>
        </p:nvSpPr>
        <p:spPr>
          <a:xfrm>
            <a:off x="6970601" y="5780770"/>
            <a:ext cx="3705385" cy="33127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400" b="0" i="0" kern="1200" cap="none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kumimoji="1" lang="en-US" altLang="zh-CN" sz="1600" dirty="0">
                <a:latin typeface="Roboto" panose="02000000000000000000" pitchFamily="2" charset="0"/>
                <a:ea typeface="Roboto" panose="02000000000000000000" pitchFamily="2" charset="0"/>
              </a:rPr>
              <a:t>119</a:t>
            </a:r>
            <a:r>
              <a:rPr kumimoji="1" lang="zh-CN" altLang="en-US" sz="1600" dirty="0">
                <a:latin typeface="Roboto" panose="02000000000000000000" pitchFamily="2" charset="0"/>
              </a:rPr>
              <a:t> </a:t>
            </a:r>
            <a:r>
              <a:rPr kumimoji="1" lang="en-US" altLang="zh-CN" sz="1600" dirty="0">
                <a:latin typeface="Roboto" panose="02000000000000000000" pitchFamily="2" charset="0"/>
                <a:ea typeface="Roboto" panose="02000000000000000000" pitchFamily="2" charset="0"/>
              </a:rPr>
              <a:t>candidates</a:t>
            </a:r>
            <a:r>
              <a:rPr kumimoji="1" lang="zh-CN" altLang="en-US" sz="1600" dirty="0">
                <a:latin typeface="Roboto" panose="02000000000000000000" pitchFamily="2" charset="0"/>
              </a:rPr>
              <a:t> </a:t>
            </a:r>
            <a:r>
              <a:rPr kumimoji="1" lang="en-US" altLang="zh-CN" sz="1600" dirty="0">
                <a:latin typeface="Roboto" panose="02000000000000000000" pitchFamily="2" charset="0"/>
                <a:ea typeface="Roboto" panose="02000000000000000000" pitchFamily="2" charset="0"/>
              </a:rPr>
              <a:t>generated.</a:t>
            </a:r>
            <a:endParaRPr kumimoji="1" lang="zh-CN" altLang="en-US" sz="1600" dirty="0"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1701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C62BD2-53DA-8140-AB89-917BE03F4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Data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Acquiring</a:t>
            </a:r>
            <a:endParaRPr kumimoji="1" lang="zh-CN" altLang="en-US" dirty="0">
              <a:latin typeface="Roboto" panose="02000000000000000000" pitchFamily="2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3F8BCA-99A5-5941-839A-2787DC321B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3599" y="2052116"/>
            <a:ext cx="7796540" cy="2279252"/>
          </a:xfrm>
        </p:spPr>
        <p:txBody>
          <a:bodyPr/>
          <a:lstStyle/>
          <a:p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Using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 err="1">
                <a:latin typeface="Roboto" panose="02000000000000000000" pitchFamily="2" charset="0"/>
                <a:ea typeface="Roboto" panose="02000000000000000000" pitchFamily="2" charset="0"/>
              </a:rPr>
              <a:t>FourSquare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API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to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get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Asian-flavor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restaurants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and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Chinese</a:t>
            </a:r>
            <a:r>
              <a:rPr kumimoji="1" lang="zh-CN" altLang="en-US" dirty="0">
                <a:latin typeface="Roboto" panose="02000000000000000000" pitchFamily="2" charset="0"/>
              </a:rPr>
              <a:t> </a:t>
            </a:r>
            <a:r>
              <a:rPr kumimoji="1"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restaurants.</a:t>
            </a:r>
          </a:p>
          <a:p>
            <a:r>
              <a:rPr lang="en-US" altLang="zh-CN" dirty="0">
                <a:latin typeface="Roboto" panose="02000000000000000000" pitchFamily="2" charset="0"/>
                <a:ea typeface="Roboto" panose="02000000000000000000" pitchFamily="2" charset="0"/>
              </a:rPr>
              <a:t>The more Asian-flavor restaurants located in the neighborhood, the more residents around there are interested in Asian-flavor food. </a:t>
            </a:r>
            <a:endParaRPr kumimoji="1" lang="zh-CN" altLang="en-US" dirty="0"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72628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21195B6-9E04-DA43-AA66-0907F06245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6950" y="2157997"/>
            <a:ext cx="6235700" cy="3721100"/>
          </a:xfrm>
          <a:prstGeom prst="rect">
            <a:avLst/>
          </a:prstGeom>
        </p:spPr>
      </p:pic>
      <p:sp>
        <p:nvSpPr>
          <p:cNvPr id="6" name="标题 1">
            <a:extLst>
              <a:ext uri="{FF2B5EF4-FFF2-40B4-BE49-F238E27FC236}">
                <a16:creationId xmlns:a16="http://schemas.microsoft.com/office/drawing/2014/main" id="{4F56CD56-EB1F-4545-A618-626F29CF9C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</p:spPr>
        <p:txBody>
          <a:bodyPr/>
          <a:lstStyle/>
          <a:p>
            <a:pPr algn="ctr"/>
            <a:r>
              <a:rPr kumimoji="1" lang="en-US" altLang="zh-CN" dirty="0"/>
              <a:t>The</a:t>
            </a:r>
            <a:r>
              <a:rPr kumimoji="1" lang="zh-CN" altLang="en-US" dirty="0"/>
              <a:t> </a:t>
            </a:r>
            <a:r>
              <a:rPr kumimoji="1" lang="en-US" altLang="zh-CN" dirty="0"/>
              <a:t>Universities</a:t>
            </a:r>
            <a:r>
              <a:rPr kumimoji="1" lang="zh-CN" altLang="en-US" dirty="0"/>
              <a:t> </a:t>
            </a:r>
            <a:r>
              <a:rPr kumimoji="1" lang="en-US" altLang="zh-CN" dirty="0"/>
              <a:t>of</a:t>
            </a:r>
            <a:r>
              <a:rPr kumimoji="1" lang="zh-CN" altLang="en-US" dirty="0"/>
              <a:t> </a:t>
            </a:r>
            <a:r>
              <a:rPr kumimoji="1" lang="en-US" altLang="zh-CN" dirty="0"/>
              <a:t>Toronto</a:t>
            </a:r>
            <a:endParaRPr kumimoji="1" lang="zh-CN" altLang="en-US" dirty="0"/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7AFF9D7D-0FEC-B840-B92E-7B22EFAC7B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9589" y="2064148"/>
            <a:ext cx="2677361" cy="2062684"/>
          </a:xfrm>
        </p:spPr>
        <p:txBody>
          <a:bodyPr>
            <a:normAutofit lnSpcReduction="10000"/>
          </a:bodyPr>
          <a:lstStyle/>
          <a:p>
            <a:r>
              <a:rPr kumimoji="1" lang="en-US" altLang="zh-CN" dirty="0"/>
              <a:t>216</a:t>
            </a:r>
            <a:r>
              <a:rPr kumimoji="1" lang="zh-CN" altLang="en-US" dirty="0"/>
              <a:t> </a:t>
            </a:r>
            <a:r>
              <a:rPr kumimoji="1" lang="en-US" altLang="zh-CN" dirty="0"/>
              <a:t>Asian-flavor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restaurants</a:t>
            </a:r>
            <a:r>
              <a:rPr kumimoji="1" lang="zh-CN" altLang="en-US" dirty="0"/>
              <a:t> </a:t>
            </a:r>
            <a:r>
              <a:rPr kumimoji="1" lang="en-US" altLang="zh-CN" dirty="0"/>
              <a:t>around.</a:t>
            </a:r>
          </a:p>
          <a:p>
            <a:r>
              <a:rPr kumimoji="1" lang="en-US" altLang="zh-CN" dirty="0"/>
              <a:t>Among</a:t>
            </a:r>
            <a:r>
              <a:rPr kumimoji="1" lang="zh-CN" altLang="en-US" dirty="0"/>
              <a:t> </a:t>
            </a:r>
            <a:r>
              <a:rPr kumimoji="1" lang="en-US" altLang="zh-CN" dirty="0"/>
              <a:t>them,</a:t>
            </a:r>
            <a:r>
              <a:rPr kumimoji="1" lang="zh-CN" altLang="en-US" dirty="0"/>
              <a:t> </a:t>
            </a:r>
            <a:r>
              <a:rPr kumimoji="1" lang="en-US" altLang="zh-CN" dirty="0"/>
              <a:t>25</a:t>
            </a:r>
            <a:r>
              <a:rPr kumimoji="1" lang="zh-CN" altLang="en-US" dirty="0"/>
              <a:t> </a:t>
            </a:r>
            <a:r>
              <a:rPr kumimoji="1" lang="en-US" altLang="zh-CN" dirty="0"/>
              <a:t>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Chinese</a:t>
            </a:r>
            <a:r>
              <a:rPr kumimoji="1" lang="zh-CN" altLang="en-US" dirty="0"/>
              <a:t> </a:t>
            </a:r>
            <a:r>
              <a:rPr kumimoji="1" lang="en-US" altLang="zh-CN" dirty="0"/>
              <a:t>restaurants.</a:t>
            </a:r>
            <a:endParaRPr kumimoji="1" lang="zh-CN" altLang="en-US" dirty="0"/>
          </a:p>
        </p:txBody>
      </p:sp>
      <p:sp>
        <p:nvSpPr>
          <p:cNvPr id="8" name="内容占位符 2">
            <a:extLst>
              <a:ext uri="{FF2B5EF4-FFF2-40B4-BE49-F238E27FC236}">
                <a16:creationId xmlns:a16="http://schemas.microsoft.com/office/drawing/2014/main" id="{878DCD54-D841-224C-98DC-728A7C948B98}"/>
              </a:ext>
            </a:extLst>
          </p:cNvPr>
          <p:cNvSpPr txBox="1">
            <a:spLocks/>
          </p:cNvSpPr>
          <p:nvPr/>
        </p:nvSpPr>
        <p:spPr>
          <a:xfrm>
            <a:off x="2129589" y="4296401"/>
            <a:ext cx="2677361" cy="20626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44488" indent="-344488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953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8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588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709738" indent="-33813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4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173288" indent="-34448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642616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3108960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575304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4041648" indent="-338328" algn="l" defTabSz="914400" rtl="0" eaLnBrk="1" latinLnBrk="0" hangingPunct="1">
              <a:lnSpc>
                <a:spcPct val="120000"/>
              </a:lnSpc>
              <a:spcBef>
                <a:spcPts val="500"/>
              </a:spcBef>
              <a:spcAft>
                <a:spcPts val="600"/>
              </a:spcAft>
              <a:buClr>
                <a:schemeClr val="accent6"/>
              </a:buClr>
              <a:buSzPct val="90000"/>
              <a:buFont typeface="Wingdings" panose="05000000000000000000" pitchFamily="2" charset="2"/>
              <a:buChar char="§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1800" i="1" dirty="0"/>
              <a:t>Blue</a:t>
            </a:r>
            <a:r>
              <a:rPr kumimoji="1" lang="zh-CN" altLang="en-US" sz="1800" i="1" dirty="0"/>
              <a:t> </a:t>
            </a:r>
            <a:r>
              <a:rPr kumimoji="1" lang="en-US" altLang="zh-CN" sz="1800" i="1" dirty="0"/>
              <a:t>circle:</a:t>
            </a:r>
            <a:r>
              <a:rPr kumimoji="1" lang="zh-CN" altLang="en-US" sz="1800" i="1" dirty="0"/>
              <a:t> </a:t>
            </a:r>
            <a:r>
              <a:rPr kumimoji="1" lang="en-US" altLang="zh-CN" sz="1800" i="1" dirty="0"/>
              <a:t>Asian-flavor</a:t>
            </a:r>
            <a:r>
              <a:rPr kumimoji="1" lang="zh-CN" altLang="en-US" sz="1800" i="1" dirty="0"/>
              <a:t> </a:t>
            </a:r>
            <a:r>
              <a:rPr kumimoji="1" lang="en-US" altLang="zh-CN" sz="1800" i="1" dirty="0"/>
              <a:t>restaurants</a:t>
            </a:r>
          </a:p>
          <a:p>
            <a:r>
              <a:rPr kumimoji="1" lang="en-US" altLang="zh-CN" sz="1800" i="1" dirty="0"/>
              <a:t>Red</a:t>
            </a:r>
            <a:r>
              <a:rPr kumimoji="1" lang="zh-CN" altLang="en-US" sz="1800" i="1" dirty="0"/>
              <a:t> </a:t>
            </a:r>
            <a:r>
              <a:rPr kumimoji="1" lang="en-US" altLang="zh-CN" sz="1800" i="1" dirty="0"/>
              <a:t>circle:</a:t>
            </a:r>
            <a:r>
              <a:rPr kumimoji="1" lang="zh-CN" altLang="en-US" sz="1800" i="1" dirty="0"/>
              <a:t> </a:t>
            </a:r>
            <a:r>
              <a:rPr kumimoji="1" lang="en-US" altLang="zh-CN" sz="1800" i="1" dirty="0"/>
              <a:t>Chinese</a:t>
            </a:r>
            <a:r>
              <a:rPr kumimoji="1" lang="zh-CN" altLang="en-US" sz="1800" i="1" dirty="0"/>
              <a:t> </a:t>
            </a:r>
            <a:r>
              <a:rPr kumimoji="1" lang="en-US" altLang="zh-CN" sz="1800" i="1" dirty="0"/>
              <a:t>restaurants</a:t>
            </a:r>
            <a:endParaRPr kumimoji="1" lang="zh-CN" altLang="en-US" sz="1800" i="1" dirty="0"/>
          </a:p>
        </p:txBody>
      </p:sp>
    </p:spTree>
    <p:extLst>
      <p:ext uri="{BB962C8B-B14F-4D97-AF65-F5344CB8AC3E}">
        <p14:creationId xmlns:p14="http://schemas.microsoft.com/office/powerpoint/2010/main" val="306072602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麦迪逊">
  <a:themeElements>
    <a:clrScheme name="麦迪逊">
      <a:dk1>
        <a:sysClr val="windowText" lastClr="000000"/>
      </a:dk1>
      <a:lt1>
        <a:sysClr val="window" lastClr="FFFFFF"/>
      </a:lt1>
      <a:dk2>
        <a:srgbClr val="1F2D29"/>
      </a:dk2>
      <a:lt2>
        <a:srgbClr val="C5FAEB"/>
      </a:lt2>
      <a:accent1>
        <a:srgbClr val="A1D68B"/>
      </a:accent1>
      <a:accent2>
        <a:srgbClr val="5EC795"/>
      </a:accent2>
      <a:accent3>
        <a:srgbClr val="4DADCF"/>
      </a:accent3>
      <a:accent4>
        <a:srgbClr val="CDB756"/>
      </a:accent4>
      <a:accent5>
        <a:srgbClr val="E29C36"/>
      </a:accent5>
      <a:accent6>
        <a:srgbClr val="8EC0C1"/>
      </a:accent6>
      <a:hlink>
        <a:srgbClr val="6D9D9B"/>
      </a:hlink>
      <a:folHlink>
        <a:srgbClr val="6D8583"/>
      </a:folHlink>
    </a:clrScheme>
    <a:fontScheme name="麦迪逊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麦迪逊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6AC10936-2DFC-4054-9ADF-B5E2C5F86190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{509264D2-C708-514A-A1C1-5F29A7680823}tf16401378</Template>
  <TotalTime>214</TotalTime>
  <Words>678</Words>
  <Application>Microsoft Macintosh PowerPoint</Application>
  <PresentationFormat>宽屏</PresentationFormat>
  <Paragraphs>73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4" baseType="lpstr">
      <vt:lpstr>等线</vt:lpstr>
      <vt:lpstr>MS Shell Dlg 2</vt:lpstr>
      <vt:lpstr>Arial</vt:lpstr>
      <vt:lpstr>Roboto</vt:lpstr>
      <vt:lpstr>Wingdings</vt:lpstr>
      <vt:lpstr>Wingdings 3</vt:lpstr>
      <vt:lpstr>麦迪逊</vt:lpstr>
      <vt:lpstr>WHERE TO LOCATE A NEW RESTAURANT</vt:lpstr>
      <vt:lpstr>Backgrounds</vt:lpstr>
      <vt:lpstr>Problems to be solved</vt:lpstr>
      <vt:lpstr>Target Audience</vt:lpstr>
      <vt:lpstr>Data Source</vt:lpstr>
      <vt:lpstr>Data Acquiring</vt:lpstr>
      <vt:lpstr>The University  of Toronto</vt:lpstr>
      <vt:lpstr>Data Acquiring</vt:lpstr>
      <vt:lpstr>The Universities of Toronto</vt:lpstr>
      <vt:lpstr>The Universities of British Columbia</vt:lpstr>
      <vt:lpstr>Data Analysis</vt:lpstr>
      <vt:lpstr>The University of Toronto</vt:lpstr>
      <vt:lpstr>The University of British Columbia</vt:lpstr>
      <vt:lpstr>Discussion</vt:lpstr>
      <vt:lpstr>Discussion</vt:lpstr>
      <vt:lpstr>Discussion</vt:lpstr>
      <vt:lpstr>Conclusion and further directions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Locate</dc:title>
  <dc:creator>Zou Mandy</dc:creator>
  <cp:lastModifiedBy>Zou Mandy</cp:lastModifiedBy>
  <cp:revision>79</cp:revision>
  <dcterms:created xsi:type="dcterms:W3CDTF">2020-12-13T09:40:09Z</dcterms:created>
  <dcterms:modified xsi:type="dcterms:W3CDTF">2020-12-13T13:14:33Z</dcterms:modified>
</cp:coreProperties>
</file>

<file path=docProps/thumbnail.jpeg>
</file>